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PT Sans Narrow"/>
      <p:regular r:id="rId25"/>
      <p:bold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ansNarrow-bold.fntdata"/><Relationship Id="rId25" Type="http://schemas.openxmlformats.org/officeDocument/2006/relationships/font" Target="fonts/PTSansNarrow-regular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ws.amazon.com/rekognition/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invid-project.eu/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HF7lkdS3cLo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overcognition.com/2020/01/22/data-safari-rough-notes-pink-slime-network/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firstdraftnews.org/long-form-article/climate-change-memes-misinformation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bbbf38282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bbbf38282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67f72b2b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67f72b2b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Kaggle’s fake news dataset https://www.kaggle.com/c/fake-news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67f72b2b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67f72b2b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67f72b2b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67f72b2b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b41d272e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b41d272e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b41d272e4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fb41d272e4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Fotoforensics.com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f67f72b2b4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f67f72b2b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https://aws.amazon.com/rekognition/</a:t>
            </a:r>
            <a:r>
              <a:rPr lang="en"/>
              <a:t> - also recognises individuals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f67f72b2b4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f67f72b2b4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https://www.invid-project.eu/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67f72b2b4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67f72b2b4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https://www.youtube.com/watch?v=HF7lkdS3cLo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67f72b2b4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67f72b2b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f67f72b2b4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f67f72b2b4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http://overcognition.com/2020/01/22/data-safari-rough-notes-pink-slime-network/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b41d272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b41d272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b41d272e4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fb41d272e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b41d272e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fb41d272e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b41d272e4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b41d272e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b41d272e4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b41d272e4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https://firstdraftnews.org/long-form-article/climate-change-memes-misinformation/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fb41d272e4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fb41d272e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b41d272e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b41d272e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67f72b2b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67f72b2b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2" name="Google Shape;12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4" name="Google Shape;14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5" name="Google Shape;15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" name="Google Shape;17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TITLE_AND_BODY_5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124758" y="4462701"/>
            <a:ext cx="1743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Century Gothic"/>
              <a:buNone/>
              <a:defRPr b="1" i="0" sz="7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Century Gothic"/>
              <a:buNone/>
              <a:defRPr b="1" i="0" sz="7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Century Gothic"/>
              <a:buNone/>
              <a:defRPr b="1" i="0" sz="7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Century Gothic"/>
              <a:buNone/>
              <a:defRPr b="1" i="0" sz="7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Century Gothic"/>
              <a:buNone/>
              <a:defRPr b="1" i="0" sz="7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Century Gothic"/>
              <a:buNone/>
              <a:defRPr b="1" i="0" sz="7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Century Gothic"/>
              <a:buNone/>
              <a:defRPr b="1" i="0" sz="7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Century Gothic"/>
              <a:buNone/>
              <a:defRPr b="1" i="0" sz="7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700"/>
              <a:buFont typeface="Century Gothic"/>
              <a:buNone/>
              <a:defRPr b="1" i="0" sz="7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11700" y="790338"/>
            <a:ext cx="85206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311700" y="7327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832400" y="7327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526350"/>
            <a:ext cx="5613600" cy="21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8"/>
          <p:cNvSpPr txBox="1"/>
          <p:nvPr/>
        </p:nvSpPr>
        <p:spPr>
          <a:xfrm>
            <a:off x="658150" y="2772600"/>
            <a:ext cx="4565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790338"/>
            <a:ext cx="8520600" cy="3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2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-5400000">
            <a:off x="-1462200" y="2402400"/>
            <a:ext cx="3263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</a:rPr>
              <a:t>INST409C: Cognitive Security | Fall 2021 | SJ Terp</a:t>
            </a:r>
            <a:endParaRPr sz="1000"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aws.amazon.com/rekognition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cjr.org/tow_center_reports/hundreds-of-pink-slime-local-news-outlets-are-distributing-algorithmic-stories-conservative-talking-points.php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stackoverflow.com/questions/54334304/spacy-cant-find-model-en-core-web-sm-on-windows-10-and-python-3-5-3-anaco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iki.digitalmethods.net/Dmi/ToolDatabase" TargetMode="External"/><Relationship Id="rId4" Type="http://schemas.openxmlformats.org/officeDocument/2006/relationships/hyperlink" Target="https://firstdraftnews.org/long-form-article/digitalrecipes/" TargetMode="External"/><Relationship Id="rId5" Type="http://schemas.openxmlformats.org/officeDocument/2006/relationships/hyperlink" Target="https://firstdraftnews.org/long-form-article/climate-change-memes-misinformation/" TargetMode="External"/><Relationship Id="rId6" Type="http://schemas.openxmlformats.org/officeDocument/2006/relationships/hyperlink" Target="https://firstdraftnews.org/articles/anti-pfizer-vaccine-narratives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firstdraftnews.org/long-form-article/tracking-cross-platform-spread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blog.mlreview.com/topic-modeling-with-scikit-learn-e80d33668730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 09 class 2: text analysis </a:t>
            </a:r>
            <a:endParaRPr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1092775" y="3276425"/>
            <a:ext cx="70482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INST408C: Cognitive Security | Fall 2021 | SJ Terp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Fake news labelling using classifiers</a:t>
            </a:r>
            <a:endParaRPr/>
          </a:p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875" y="707398"/>
            <a:ext cx="7735650" cy="386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support vector machines later… </a:t>
            </a:r>
            <a:endParaRPr/>
          </a:p>
        </p:txBody>
      </p:sp>
      <p:sp>
        <p:nvSpPr>
          <p:cNvPr id="141" name="Google Shape;14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2325" y="707400"/>
            <a:ext cx="4251709" cy="41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you really want the machine learning</a:t>
            </a:r>
            <a:endParaRPr/>
          </a:p>
        </p:txBody>
      </p:sp>
      <p:sp>
        <p:nvSpPr>
          <p:cNvPr id="148" name="Google Shape;14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9" name="Google Shape;14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5412" y="1179906"/>
            <a:ext cx="8263013" cy="278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/>
          <p:nvPr/>
        </p:nvSpPr>
        <p:spPr>
          <a:xfrm>
            <a:off x="1975800" y="2045650"/>
            <a:ext cx="856200" cy="792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5"/>
          <p:cNvSpPr/>
          <p:nvPr/>
        </p:nvSpPr>
        <p:spPr>
          <a:xfrm>
            <a:off x="3354425" y="2045650"/>
            <a:ext cx="856200" cy="792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5536500" y="1980450"/>
            <a:ext cx="856200" cy="792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5"/>
          <p:cNvSpPr/>
          <p:nvPr/>
        </p:nvSpPr>
        <p:spPr>
          <a:xfrm>
            <a:off x="2760700" y="1179900"/>
            <a:ext cx="856200" cy="792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5"/>
          <p:cNvSpPr/>
          <p:nvPr/>
        </p:nvSpPr>
        <p:spPr>
          <a:xfrm>
            <a:off x="3832800" y="1179900"/>
            <a:ext cx="856200" cy="7929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Non-text data</a:t>
            </a:r>
            <a:endParaRPr/>
          </a:p>
        </p:txBody>
      </p:sp>
      <p:sp>
        <p:nvSpPr>
          <p:cNvPr id="160" name="Google Shape;16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26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Images, accounts, groups, domains etc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Images: doctoring, origins</a:t>
            </a:r>
            <a:endParaRPr/>
          </a:p>
        </p:txBody>
      </p:sp>
      <p:sp>
        <p:nvSpPr>
          <p:cNvPr id="167" name="Google Shape;16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075" y="707400"/>
            <a:ext cx="4677668" cy="413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Images: object detection</a:t>
            </a:r>
            <a:endParaRPr/>
          </a:p>
        </p:txBody>
      </p:sp>
      <p:sp>
        <p:nvSpPr>
          <p:cNvPr id="174" name="Google Shape;174;p28"/>
          <p:cNvSpPr txBox="1"/>
          <p:nvPr>
            <p:ph idx="1" type="body"/>
          </p:nvPr>
        </p:nvSpPr>
        <p:spPr>
          <a:xfrm>
            <a:off x="311700" y="790338"/>
            <a:ext cx="85206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https://docs.aws.amazon.com/rekognition</a:t>
            </a:r>
            <a:r>
              <a:rPr lang="en"/>
              <a:t> </a:t>
            </a:r>
            <a:endParaRPr/>
          </a:p>
        </p:txBody>
      </p:sp>
      <p:sp>
        <p:nvSpPr>
          <p:cNvPr id="175" name="Google Shape;17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6" name="Google Shape;17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9050" y="1670978"/>
            <a:ext cx="4819424" cy="259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Videos: keyframes, thumbnails, logos</a:t>
            </a:r>
            <a:endParaRPr/>
          </a:p>
        </p:txBody>
      </p:sp>
      <p:sp>
        <p:nvSpPr>
          <p:cNvPr id="182" name="Google Shape;18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650" y="658950"/>
            <a:ext cx="6484102" cy="413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Videos: invid analysis</a:t>
            </a:r>
            <a:endParaRPr/>
          </a:p>
        </p:txBody>
      </p:sp>
      <p:sp>
        <p:nvSpPr>
          <p:cNvPr id="189" name="Google Shape;18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475" y="606075"/>
            <a:ext cx="4809256" cy="413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Domains</a:t>
            </a:r>
            <a:endParaRPr/>
          </a:p>
        </p:txBody>
      </p:sp>
      <p:sp>
        <p:nvSpPr>
          <p:cNvPr id="196" name="Google Shape;19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7" name="Google Shape;19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563" y="282100"/>
            <a:ext cx="5520875" cy="4579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Domains</a:t>
            </a:r>
            <a:endParaRPr/>
          </a:p>
        </p:txBody>
      </p:sp>
      <p:sp>
        <p:nvSpPr>
          <p:cNvPr id="203" name="Google Shape;203;p32"/>
          <p:cNvSpPr txBox="1"/>
          <p:nvPr>
            <p:ph idx="1" type="body"/>
          </p:nvPr>
        </p:nvSpPr>
        <p:spPr>
          <a:xfrm>
            <a:off x="311700" y="790338"/>
            <a:ext cx="85206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data: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BeautifulSoup to parse text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archives (commoncrawl etc) if they have this domain’s text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tags (advertising etc), website mentions, and social media mentions,  to map the network of connected domains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Example: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https://www.cjr.org/tow_center_reports/hundreds-of-pink-slime-local-news-outlets-are-distributing-algorithmic-stories-conservative-talking-points.php</a:t>
            </a:r>
            <a:r>
              <a:rPr lang="en"/>
              <a:t> </a:t>
            </a:r>
            <a:endParaRPr/>
          </a:p>
        </p:txBody>
      </p:sp>
      <p:sp>
        <p:nvSpPr>
          <p:cNvPr id="204" name="Google Shape;20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INST408C Week 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64050" y="707400"/>
            <a:ext cx="4182600" cy="2031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Artifact features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64050" y="2839925"/>
            <a:ext cx="4182600" cy="17808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Readings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4752750" y="2839925"/>
            <a:ext cx="4182600" cy="17808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4752750" y="707500"/>
            <a:ext cx="4182600" cy="2031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Artifact analysis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Corrections from last class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790338"/>
            <a:ext cx="85206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Reading json arrays can be a pain.  I wrote library clean_twitter.py so you don’t have to wrestle with “df = pd.DataFrame([tweetdata]).transpose().reset_index()”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Spacy run error: fix (“python =m spacy download en” from the terminal window) is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https://stackoverflow.com/questions/54334304/spacy-cant-find-model-en-core-web-sm-on-windows-10-and-python-3-5-3-anacon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doing it yourself</a:t>
            </a:r>
            <a:endParaRPr/>
          </a:p>
        </p:txBody>
      </p:sp>
      <p:sp>
        <p:nvSpPr>
          <p:cNvPr id="90" name="Google Shape;90;p17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toolsets</a:t>
            </a:r>
            <a:endParaRPr/>
          </a:p>
        </p:txBody>
      </p:sp>
      <p:sp>
        <p:nvSpPr>
          <p:cNvPr id="91" name="Google Shape;9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tools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790338"/>
            <a:ext cx="85206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https://wiki.digitalmethods.net/Dmi/ToolDatabase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https://firstdraftnews.org/long-form-article/digitalrecipes/</a:t>
            </a:r>
            <a:r>
              <a:rPr lang="en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https://firstdraftnews.org/long-form-article/climate-change-memes-misinformation/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https://firstdraftnews.org/articles/anti-pfizer-vaccine-narratives/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Draft example: cross-platform spread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790338"/>
            <a:ext cx="8520600" cy="37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https://firstdraftnews.org/long-form-article/tracking-cross-platform-spread/</a:t>
            </a:r>
            <a:r>
              <a:rPr lang="en"/>
              <a:t> </a:t>
            </a:r>
            <a:endParaRPr/>
          </a:p>
        </p:txBody>
      </p:sp>
      <p:sp>
        <p:nvSpPr>
          <p:cNvPr id="105" name="Google Shape;10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and Classifying</a:t>
            </a:r>
            <a:endParaRPr/>
          </a:p>
        </p:txBody>
      </p:sp>
      <p:sp>
        <p:nvSpPr>
          <p:cNvPr id="111" name="Google Shape;111;p20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labels, no problem</a:t>
            </a:r>
            <a:endParaRPr/>
          </a:p>
        </p:txBody>
      </p:sp>
      <p:sp>
        <p:nvSpPr>
          <p:cNvPr id="112" name="Google Shape;11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Topic detection using Latent Dirichlet Analysis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707400"/>
            <a:ext cx="4095600" cy="4044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no_features = 1000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no_topics = 7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tfidf_vectorizer = TfidfVectorizer(max_df=0.95, min_df=2, max_features=no_features, stop_words=stop_words)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tfidf = tfidf_vectorizer.fit_transform(d</a:t>
            </a:r>
            <a:r>
              <a:rPr lang="en" sz="1400"/>
              <a:t>ftweets['text']</a:t>
            </a:r>
            <a:r>
              <a:rPr lang="en" sz="1400"/>
              <a:t>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tfidf_feature_names = tfidf_vectorizer.get_feature_names()</a:t>
            </a:r>
            <a:endParaRPr sz="1400"/>
          </a:p>
        </p:txBody>
      </p:sp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4572000" y="707400"/>
            <a:ext cx="4260300" cy="4044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lda = LatentDirichletAllocation(n_components=no_topics, max_iter=5, learning_method='online', learning_offset=50.,random_state=0).fit(tfidf)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no_top_words = 10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for topic_idx, topic in enumerate(lda.components_):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        print("Topic %d:{}".format(topic_idx))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        print(" ".join([feature_names[i]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                        for i in topic.argsort()[:-no_top_words - 1:-1]]))</a:t>
            </a:r>
            <a:endParaRPr sz="1400"/>
          </a:p>
        </p:txBody>
      </p:sp>
      <p:sp>
        <p:nvSpPr>
          <p:cNvPr id="121" name="Google Shape;121;p21"/>
          <p:cNvSpPr txBox="1"/>
          <p:nvPr/>
        </p:nvSpPr>
        <p:spPr>
          <a:xfrm>
            <a:off x="105700" y="4690675"/>
            <a:ext cx="8520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from </a:t>
            </a:r>
            <a:r>
              <a:rPr lang="en" sz="1000" u="sng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https://blog.mlreview.com/topic-modeling-with-scikit-learn-e80d33668730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LDA topic groups</a:t>
            </a:r>
            <a:endParaRPr/>
          </a:p>
        </p:txBody>
      </p:sp>
      <p:sp>
        <p:nvSpPr>
          <p:cNvPr id="127" name="Google Shape;12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850" y="1056250"/>
            <a:ext cx="8353450" cy="27019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